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69" r:id="rId3"/>
    <p:sldId id="263" r:id="rId4"/>
    <p:sldId id="271" r:id="rId5"/>
    <p:sldId id="276" r:id="rId6"/>
    <p:sldId id="278" r:id="rId7"/>
    <p:sldId id="264" r:id="rId8"/>
    <p:sldId id="279" r:id="rId9"/>
    <p:sldId id="281" r:id="rId10"/>
    <p:sldId id="282" r:id="rId11"/>
    <p:sldId id="283" r:id="rId12"/>
    <p:sldId id="284" r:id="rId13"/>
    <p:sldId id="285" r:id="rId14"/>
    <p:sldId id="287" r:id="rId15"/>
    <p:sldId id="288" r:id="rId16"/>
    <p:sldId id="289" r:id="rId17"/>
    <p:sldId id="290" r:id="rId18"/>
    <p:sldId id="292" r:id="rId19"/>
    <p:sldId id="291" r:id="rId20"/>
    <p:sldId id="293" r:id="rId21"/>
    <p:sldId id="294" r:id="rId22"/>
    <p:sldId id="295" r:id="rId23"/>
    <p:sldId id="297" r:id="rId24"/>
    <p:sldId id="296" r:id="rId25"/>
    <p:sldId id="298" r:id="rId26"/>
    <p:sldId id="299" r:id="rId27"/>
    <p:sldId id="300" r:id="rId28"/>
    <p:sldId id="301" r:id="rId29"/>
    <p:sldId id="302" r:id="rId30"/>
    <p:sldId id="310" r:id="rId31"/>
    <p:sldId id="305" r:id="rId32"/>
    <p:sldId id="327" r:id="rId33"/>
    <p:sldId id="311" r:id="rId34"/>
    <p:sldId id="304" r:id="rId35"/>
    <p:sldId id="306" r:id="rId36"/>
    <p:sldId id="307" r:id="rId37"/>
    <p:sldId id="309" r:id="rId38"/>
    <p:sldId id="308" r:id="rId39"/>
    <p:sldId id="328" r:id="rId40"/>
    <p:sldId id="326" r:id="rId41"/>
    <p:sldId id="313" r:id="rId42"/>
    <p:sldId id="315" r:id="rId43"/>
    <p:sldId id="316" r:id="rId44"/>
    <p:sldId id="317" r:id="rId45"/>
    <p:sldId id="318" r:id="rId46"/>
    <p:sldId id="320" r:id="rId47"/>
    <p:sldId id="319" r:id="rId48"/>
    <p:sldId id="321" r:id="rId49"/>
    <p:sldId id="314" r:id="rId50"/>
    <p:sldId id="323" r:id="rId51"/>
    <p:sldId id="322" r:id="rId52"/>
    <p:sldId id="324" r:id="rId53"/>
    <p:sldId id="325" r:id="rId54"/>
    <p:sldId id="277" r:id="rId55"/>
    <p:sldId id="265" r:id="rId5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6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19/02/2018</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19/02/2018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19/02/2018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19/02/2018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19/02/2018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19/02/2018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19/02/2018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19/02/2018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19/02/2018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19/02/2018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19/02/2018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19/02/2018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19/02/2018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elivesecurity.com/la-es/2017/09/11/aepd-multo-facebook-privacidad/?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motherboard.vice.com/en_us/article/vv73pj/7-ways-the-cops-will-bust-you-on-the-dark-we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thehackernews.com/2017/09/windows10-app-permissions.html" TargetMode="External"/><Relationship Id="rId1" Type="http://schemas.openxmlformats.org/officeDocument/2006/relationships/slideLayout" Target="../slideLayouts/slideLayout2.xml"/><Relationship Id="rId6" Type="http://schemas.openxmlformats.org/officeDocument/2006/relationships/hyperlink" Target="http://thehackernews.com/2017/09/windows-10-linux-evade-malware.html" TargetMode="External"/><Relationship Id="rId5" Type="http://schemas.openxmlformats.org/officeDocument/2006/relationships/image" Target="../media/image32.png"/><Relationship Id="rId4" Type="http://schemas.openxmlformats.org/officeDocument/2006/relationships/hyperlink" Target="http://thehackernews.com/2017/09/windows-zero-day-spywar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s://github.com/laramies/theHarvester"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youtu.be/Yf0WJQfGQoY" TargetMode="External"/><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hyperlink" Target="https://eandt.theiet.org/content/articles/2017/09/silent-voices-can-cause-alexa-and-siri-to-turn-against-users/" TargetMode="External"/><Relationship Id="rId1" Type="http://schemas.openxmlformats.org/officeDocument/2006/relationships/slideLayout" Target="../slideLayouts/slideLayout2.xml"/><Relationship Id="rId6" Type="http://schemas.openxmlformats.org/officeDocument/2006/relationships/hyperlink" Target="http://thehackernews.com/2017/09/ccleaner-hacked-malware.html" TargetMode="External"/><Relationship Id="rId5" Type="http://schemas.openxmlformats.org/officeDocument/2006/relationships/image" Target="../media/image44.jpeg"/><Relationship Id="rId4" Type="http://schemas.openxmlformats.org/officeDocument/2006/relationships/hyperlink" Target="https://www.technologyreview.com/s/608763/criminals-thought-bitcoin-was-the-perfect-hiding-place-they-thought-wro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www.kali.org/blog/"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www.pentoo.ch/about" TargetMode="External"/><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hyperlink" Target="https://lamiradadelreplicante.com/2015/01/06/pentoo-una-distro-basada-en-gentoo-para-la-seguridad-informatica/"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securityonion.net/"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caine-live.net/" TargetMode="External"/><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hyperlink" Target="https://blackarch.org/index.htm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scribd.com/doc/7207/cia-lock-picking-field-operative-training-manual#scribd" TargetMode="External"/><Relationship Id="rId2" Type="http://schemas.openxmlformats.org/officeDocument/2006/relationships/hyperlink" Target="https://forums.hak5.org/topic/25232-my-lock-picking-set/" TargetMode="Externa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2.xml"/><Relationship Id="rId1" Type="http://schemas.openxmlformats.org/officeDocument/2006/relationships/video" Target="https://www.youtube.com/embed/mO3mMYwKkKs"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dradisframework.com/ce/" TargetMode="External"/><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thehackernews.com/2017/09/apache-struts-vulnerability.html?utm_source=feedburner&amp;utm_medium=feed&amp;utm_campaign=Feed:+TheHackersNews+(The+Hackers+News+-+Security+Blog)&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10.png"/><Relationship Id="rId4" Type="http://schemas.openxmlformats.org/officeDocument/2006/relationships/hyperlink" Target="http://thehackernews.com/2017/09/backdoored-hacking-tools.html?utm_source=feedburner&amp;utm_medium=feed&amp;utm_campaign=Feed:+TheHackersNews+(The+Hackers+News+-+Security+Blog)&amp;_m=3n.009a.1573.if0ao07l8s.y1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p:cNvPr>
          <p:cNvPicPr>
            <a:picLocks noGrp="1" noChangeAspect="1"/>
          </p:cNvPicPr>
          <p:nvPr>
            <p:ph idx="1"/>
          </p:nvPr>
        </p:nvPicPr>
        <p:blipFill>
          <a:blip r:embed="rId3"/>
          <a:stretch>
            <a:fillRect/>
          </a:stretch>
        </p:blipFill>
        <p:spPr>
          <a:xfrm>
            <a:off x="1170030" y="1387150"/>
            <a:ext cx="3515794" cy="4351338"/>
          </a:xfrm>
          <a:prstGeom prst="rect">
            <a:avLst/>
          </a:prstGeo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4"/>
          <a:stretch>
            <a:fillRect/>
          </a:stretch>
        </p:blipFill>
        <p:spPr>
          <a:xfrm>
            <a:off x="5426950" y="1179585"/>
            <a:ext cx="5649568" cy="4766469"/>
          </a:xfrm>
          <a:prstGeom prst="rect">
            <a:avLst/>
          </a:prstGeom>
          <a:effectLst>
            <a:innerShdw blurRad="114300">
              <a:prstClr val="black"/>
            </a:innerShdw>
          </a:effectLst>
        </p:spPr>
      </p:pic>
    </p:spTree>
    <p:extLst>
      <p:ext uri="{BB962C8B-B14F-4D97-AF65-F5344CB8AC3E}">
        <p14:creationId xmlns:p14="http://schemas.microsoft.com/office/powerpoint/2010/main" val="23040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p:cNvPr>
          <p:cNvPicPr>
            <a:picLocks noChangeAspect="1"/>
          </p:cNvPicPr>
          <p:nvPr/>
        </p:nvPicPr>
        <p:blipFill>
          <a:blip r:embed="rId3"/>
          <a:stretch>
            <a:fillRect/>
          </a:stretch>
        </p:blipFill>
        <p:spPr>
          <a:xfrm>
            <a:off x="336899" y="1166772"/>
            <a:ext cx="3001500" cy="5094438"/>
          </a:xfrm>
          <a:prstGeom prst="rect">
            <a:avLst/>
          </a:prstGeom>
          <a:effectLst>
            <a:innerShdw blurRad="114300">
              <a:prstClr val="black"/>
            </a:innerShdw>
          </a:effectLst>
        </p:spPr>
      </p:pic>
      <p:pic>
        <p:nvPicPr>
          <p:cNvPr id="8" name="Imagen 7">
            <a:hlinkClick r:id="rId4"/>
          </p:cNvPr>
          <p:cNvPicPr>
            <a:picLocks noChangeAspect="1"/>
          </p:cNvPicPr>
          <p:nvPr/>
        </p:nvPicPr>
        <p:blipFill>
          <a:blip r:embed="rId5"/>
          <a:stretch>
            <a:fillRect/>
          </a:stretch>
        </p:blipFill>
        <p:spPr>
          <a:xfrm>
            <a:off x="3820305" y="1170000"/>
            <a:ext cx="3933045" cy="5137966"/>
          </a:xfrm>
          <a:prstGeom prst="rect">
            <a:avLst/>
          </a:prstGeom>
          <a:effectLst>
            <a:innerShdw blurRad="114300">
              <a:prstClr val="black"/>
            </a:innerShdw>
          </a:effectLst>
        </p:spPr>
      </p:pic>
      <p:pic>
        <p:nvPicPr>
          <p:cNvPr id="9" name="Imagen 8">
            <a:hlinkClick r:id="rId6"/>
          </p:cNvPr>
          <p:cNvPicPr>
            <a:picLocks noChangeAspect="1"/>
          </p:cNvPicPr>
          <p:nvPr/>
        </p:nvPicPr>
        <p:blipFill>
          <a:blip r:embed="rId7"/>
          <a:stretch>
            <a:fillRect/>
          </a:stretch>
        </p:blipFill>
        <p:spPr>
          <a:xfrm>
            <a:off x="8109198" y="1166772"/>
            <a:ext cx="4006353" cy="5235575"/>
          </a:xfrm>
          <a:prstGeom prst="rect">
            <a:avLst/>
          </a:prstGeom>
          <a:effectLst>
            <a:innerShdw blurRad="114300">
              <a:prstClr val="black"/>
            </a:innerShdw>
          </a:effectLst>
        </p:spPr>
      </p:pic>
    </p:spTree>
    <p:extLst>
      <p:ext uri="{BB962C8B-B14F-4D97-AF65-F5344CB8AC3E}">
        <p14:creationId xmlns:p14="http://schemas.microsoft.com/office/powerpoint/2010/main" val="4000072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E67173E-6AAE-4314-AEC1-44D3F437B4B1}"/>
              </a:ext>
            </a:extLst>
          </p:cNvPr>
          <p:cNvSpPr>
            <a:spLocks noGrp="1"/>
          </p:cNvSpPr>
          <p:nvPr>
            <p:ph type="sldNum" sz="quarter" idx="12"/>
          </p:nvPr>
        </p:nvSpPr>
        <p:spPr/>
        <p:txBody>
          <a:bodyPr/>
          <a:lstStyle/>
          <a:p>
            <a:fld id="{FF3034EF-BFAE-4255-A656-297DAB7FEC3B}" type="slidenum">
              <a:rPr lang="es-CO" smtClean="0"/>
              <a:t>32</a:t>
            </a:fld>
            <a:endParaRPr lang="es-CO"/>
          </a:p>
        </p:txBody>
      </p:sp>
      <p:pic>
        <p:nvPicPr>
          <p:cNvPr id="5" name="Imagen 4">
            <a:extLst>
              <a:ext uri="{FF2B5EF4-FFF2-40B4-BE49-F238E27FC236}">
                <a16:creationId xmlns:a16="http://schemas.microsoft.com/office/drawing/2014/main" id="{33A112CB-A828-4CB3-A89F-A81958C6C854}"/>
              </a:ext>
            </a:extLst>
          </p:cNvPr>
          <p:cNvPicPr>
            <a:picLocks noChangeAspect="1"/>
          </p:cNvPicPr>
          <p:nvPr/>
        </p:nvPicPr>
        <p:blipFill>
          <a:blip r:embed="rId2"/>
          <a:stretch>
            <a:fillRect/>
          </a:stretch>
        </p:blipFill>
        <p:spPr>
          <a:xfrm>
            <a:off x="243672" y="1253399"/>
            <a:ext cx="4231202" cy="4779785"/>
          </a:xfrm>
          <a:prstGeom prst="rect">
            <a:avLst/>
          </a:prstGeom>
        </p:spPr>
      </p:pic>
      <p:sp>
        <p:nvSpPr>
          <p:cNvPr id="6" name="CuadroTexto 5">
            <a:extLst>
              <a:ext uri="{FF2B5EF4-FFF2-40B4-BE49-F238E27FC236}">
                <a16:creationId xmlns:a16="http://schemas.microsoft.com/office/drawing/2014/main" id="{1E5314D5-298A-4298-B462-431F14D8711D}"/>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2018</a:t>
            </a:r>
            <a:endParaRPr lang="es-CO" sz="3600" b="1" dirty="0">
              <a:solidFill>
                <a:schemeClr val="bg1"/>
              </a:solidFill>
              <a:latin typeface="Berlin Sans FB Demi" panose="020E0802020502020306" pitchFamily="34" charset="0"/>
            </a:endParaRPr>
          </a:p>
        </p:txBody>
      </p:sp>
      <p:sp>
        <p:nvSpPr>
          <p:cNvPr id="7" name="CuadroTexto 6">
            <a:extLst>
              <a:ext uri="{FF2B5EF4-FFF2-40B4-BE49-F238E27FC236}">
                <a16:creationId xmlns:a16="http://schemas.microsoft.com/office/drawing/2014/main" id="{FE5633AB-A65A-4D8D-B2A4-6B44F7B78B46}"/>
              </a:ext>
            </a:extLst>
          </p:cNvPr>
          <p:cNvSpPr txBox="1"/>
          <p:nvPr/>
        </p:nvSpPr>
        <p:spPr>
          <a:xfrm>
            <a:off x="148196" y="6033183"/>
            <a:ext cx="4231202" cy="646331"/>
          </a:xfrm>
          <a:prstGeom prst="rect">
            <a:avLst/>
          </a:prstGeom>
          <a:noFill/>
        </p:spPr>
        <p:txBody>
          <a:bodyPr wrap="square" rtlCol="0">
            <a:spAutoFit/>
          </a:bodyPr>
          <a:lstStyle/>
          <a:p>
            <a:r>
              <a:rPr lang="es-CO" sz="1200" dirty="0">
                <a:solidFill>
                  <a:schemeClr val="bg1"/>
                </a:solidFill>
              </a:rPr>
              <a:t>https://www.elespectador.com/tecnologia/los-ciberataques-son-costosos-y-podrian-empeorar-segun-informe-de-eeuu-articulo-739610</a:t>
            </a:r>
          </a:p>
        </p:txBody>
      </p:sp>
      <p:pic>
        <p:nvPicPr>
          <p:cNvPr id="8" name="Imagen 7">
            <a:extLst>
              <a:ext uri="{FF2B5EF4-FFF2-40B4-BE49-F238E27FC236}">
                <a16:creationId xmlns:a16="http://schemas.microsoft.com/office/drawing/2014/main" id="{6B206A77-EAF1-4EF6-B8C9-C65CB254C36A}"/>
              </a:ext>
            </a:extLst>
          </p:cNvPr>
          <p:cNvPicPr>
            <a:picLocks noChangeAspect="1"/>
          </p:cNvPicPr>
          <p:nvPr/>
        </p:nvPicPr>
        <p:blipFill>
          <a:blip r:embed="rId3"/>
          <a:stretch>
            <a:fillRect/>
          </a:stretch>
        </p:blipFill>
        <p:spPr>
          <a:xfrm>
            <a:off x="5168523" y="1131755"/>
            <a:ext cx="2698076" cy="5023071"/>
          </a:xfrm>
          <a:prstGeom prst="rect">
            <a:avLst/>
          </a:prstGeom>
        </p:spPr>
      </p:pic>
      <p:sp>
        <p:nvSpPr>
          <p:cNvPr id="9" name="CuadroTexto 8">
            <a:extLst>
              <a:ext uri="{FF2B5EF4-FFF2-40B4-BE49-F238E27FC236}">
                <a16:creationId xmlns:a16="http://schemas.microsoft.com/office/drawing/2014/main" id="{F086BE45-DBEA-4536-8ADA-CDFE4DE37AD5}"/>
              </a:ext>
            </a:extLst>
          </p:cNvPr>
          <p:cNvSpPr txBox="1"/>
          <p:nvPr/>
        </p:nvSpPr>
        <p:spPr>
          <a:xfrm>
            <a:off x="4825713" y="6154826"/>
            <a:ext cx="3040886" cy="461665"/>
          </a:xfrm>
          <a:prstGeom prst="rect">
            <a:avLst/>
          </a:prstGeom>
          <a:noFill/>
        </p:spPr>
        <p:txBody>
          <a:bodyPr wrap="square" rtlCol="0">
            <a:spAutoFit/>
          </a:bodyPr>
          <a:lstStyle/>
          <a:p>
            <a:r>
              <a:rPr lang="es-CO" sz="1200" dirty="0">
                <a:solidFill>
                  <a:schemeClr val="bg1"/>
                </a:solidFill>
              </a:rPr>
              <a:t>https://thehackernews.com/2018/02/crash-iphone-text.html</a:t>
            </a:r>
          </a:p>
        </p:txBody>
      </p:sp>
      <p:pic>
        <p:nvPicPr>
          <p:cNvPr id="10" name="Imagen 9">
            <a:extLst>
              <a:ext uri="{FF2B5EF4-FFF2-40B4-BE49-F238E27FC236}">
                <a16:creationId xmlns:a16="http://schemas.microsoft.com/office/drawing/2014/main" id="{91D50F52-AA9D-4567-8D70-D6D90EB595B2}"/>
              </a:ext>
            </a:extLst>
          </p:cNvPr>
          <p:cNvPicPr>
            <a:picLocks noChangeAspect="1"/>
          </p:cNvPicPr>
          <p:nvPr/>
        </p:nvPicPr>
        <p:blipFill>
          <a:blip r:embed="rId4"/>
          <a:stretch>
            <a:fillRect/>
          </a:stretch>
        </p:blipFill>
        <p:spPr>
          <a:xfrm>
            <a:off x="8794076" y="873168"/>
            <a:ext cx="3304584" cy="5007429"/>
          </a:xfrm>
          <a:prstGeom prst="rect">
            <a:avLst/>
          </a:prstGeom>
        </p:spPr>
      </p:pic>
      <p:sp>
        <p:nvSpPr>
          <p:cNvPr id="11" name="CuadroTexto 10">
            <a:extLst>
              <a:ext uri="{FF2B5EF4-FFF2-40B4-BE49-F238E27FC236}">
                <a16:creationId xmlns:a16="http://schemas.microsoft.com/office/drawing/2014/main" id="{6819441F-B441-4AAE-A5A5-7410D037E363}"/>
              </a:ext>
            </a:extLst>
          </p:cNvPr>
          <p:cNvSpPr txBox="1"/>
          <p:nvPr/>
        </p:nvSpPr>
        <p:spPr>
          <a:xfrm>
            <a:off x="8794075" y="5942236"/>
            <a:ext cx="3646535" cy="646331"/>
          </a:xfrm>
          <a:prstGeom prst="rect">
            <a:avLst/>
          </a:prstGeom>
          <a:noFill/>
        </p:spPr>
        <p:txBody>
          <a:bodyPr wrap="square" rtlCol="0">
            <a:spAutoFit/>
          </a:bodyPr>
          <a:lstStyle/>
          <a:p>
            <a:r>
              <a:rPr lang="es-CO" sz="1200" dirty="0">
                <a:solidFill>
                  <a:schemeClr val="bg1"/>
                </a:solidFill>
              </a:rPr>
              <a:t>https://www.darkreading.com/attacks-breaches/13-russians-indicted-for-massive-operation-to-sway-us-election/d/d-id/1331085</a:t>
            </a:r>
          </a:p>
        </p:txBody>
      </p:sp>
    </p:spTree>
    <p:extLst>
      <p:ext uri="{BB962C8B-B14F-4D97-AF65-F5344CB8AC3E}">
        <p14:creationId xmlns:p14="http://schemas.microsoft.com/office/powerpoint/2010/main" val="3639363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pic>
        <p:nvPicPr>
          <p:cNvPr id="1026" name="Picture 2" descr="Resultado de imagen para sun tzu frases cono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1880394"/>
            <a:ext cx="5715000" cy="428625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558831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Site: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None/>
            </a:pPr>
            <a:r>
              <a:rPr lang="es-CO" sz="4400" b="1" dirty="0" err="1">
                <a:solidFill>
                  <a:schemeClr val="bg1"/>
                </a:solidFill>
                <a:latin typeface="Berlin Sans FB Demi" panose="020E0802020502020306" pitchFamily="34" charset="0"/>
              </a:rPr>
              <a:t>Intext</a:t>
            </a:r>
            <a:r>
              <a:rPr lang="es-CO" sz="4400" b="1" dirty="0">
                <a:solidFill>
                  <a:schemeClr val="bg1"/>
                </a:solidFill>
                <a:latin typeface="Berlin Sans FB Demi" panose="020E0802020502020306" pitchFamily="34" charset="0"/>
              </a:rPr>
              <a:t>: palabra clave en la página</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96386"/>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4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187748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961140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pic>
        <p:nvPicPr>
          <p:cNvPr id="2050" name="Picture 2" descr="Resultado de imagen para theharvester">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997425" cy="1329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p>
          <a:p>
            <a:pPr marL="0" indent="0" algn="ctr">
              <a:buNone/>
            </a:pPr>
            <a:r>
              <a:rPr lang="es-CO" sz="2000" b="1" dirty="0">
                <a:solidFill>
                  <a:schemeClr val="bg1"/>
                </a:solidFill>
                <a:latin typeface="Berlin Sans FB Demi" panose="020E0802020502020306" pitchFamily="34" charset="0"/>
              </a:rPr>
              <a:t>python2.7 </a:t>
            </a: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None/>
            </a:pPr>
            <a:endParaRPr lang="es-CO" dirty="0"/>
          </a:p>
        </p:txBody>
      </p:sp>
      <p:pic>
        <p:nvPicPr>
          <p:cNvPr id="2" name="Imagen 1">
            <a:extLst>
              <a:ext uri="{FF2B5EF4-FFF2-40B4-BE49-F238E27FC236}">
                <a16:creationId xmlns:a16="http://schemas.microsoft.com/office/drawing/2014/main" id="{D76B1A66-1C57-47FA-A663-19F9B9812272}"/>
              </a:ext>
            </a:extLst>
          </p:cNvPr>
          <p:cNvPicPr>
            <a:picLocks noChangeAspect="1"/>
          </p:cNvPicPr>
          <p:nvPr/>
        </p:nvPicPr>
        <p:blipFill>
          <a:blip r:embed="rId4"/>
          <a:stretch>
            <a:fillRect/>
          </a:stretch>
        </p:blipFill>
        <p:spPr>
          <a:xfrm>
            <a:off x="7229564" y="1354858"/>
            <a:ext cx="4659986" cy="4181425"/>
          </a:xfrm>
          <a:prstGeom prst="rect">
            <a:avLst/>
          </a:prstGeom>
        </p:spPr>
      </p:pic>
    </p:spTree>
    <p:extLst>
      <p:ext uri="{BB962C8B-B14F-4D97-AF65-F5344CB8AC3E}">
        <p14:creationId xmlns:p14="http://schemas.microsoft.com/office/powerpoint/2010/main" val="3963210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
        <p:nvSpPr>
          <p:cNvPr id="2" name="CuadroTexto 1">
            <a:extLst>
              <a:ext uri="{FF2B5EF4-FFF2-40B4-BE49-F238E27FC236}">
                <a16:creationId xmlns:a16="http://schemas.microsoft.com/office/drawing/2014/main" id="{4CDAD6D9-83DB-494D-A648-6DD06816FDD3}"/>
              </a:ext>
            </a:extLst>
          </p:cNvPr>
          <p:cNvSpPr txBox="1"/>
          <p:nvPr/>
        </p:nvSpPr>
        <p:spPr>
          <a:xfrm>
            <a:off x="4576929" y="6258187"/>
            <a:ext cx="3038139" cy="369332"/>
          </a:xfrm>
          <a:prstGeom prst="rect">
            <a:avLst/>
          </a:prstGeom>
          <a:noFill/>
        </p:spPr>
        <p:txBody>
          <a:bodyPr wrap="none" rtlCol="0">
            <a:spAutoFit/>
          </a:bodyPr>
          <a:lstStyle/>
          <a:p>
            <a:r>
              <a:rPr lang="es-CO" dirty="0">
                <a:solidFill>
                  <a:schemeClr val="bg1"/>
                </a:solidFill>
              </a:rPr>
              <a:t>https://youtu.be/k_Nbel0SEzo</a:t>
            </a:r>
          </a:p>
        </p:txBody>
      </p:sp>
    </p:spTree>
    <p:extLst>
      <p:ext uri="{BB962C8B-B14F-4D97-AF65-F5344CB8AC3E}">
        <p14:creationId xmlns:p14="http://schemas.microsoft.com/office/powerpoint/2010/main" val="474694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341098" y="1685052"/>
            <a:ext cx="3416864" cy="3850878"/>
          </a:xfrm>
          <a:prstGeom prst="rect">
            <a:avLst/>
          </a:prstGeom>
          <a:effectLst>
            <a:innerShdw blurRad="114300">
              <a:prstClr val="black"/>
            </a:innerShdw>
          </a:effectLst>
        </p:spPr>
      </p:pic>
      <p:pic>
        <p:nvPicPr>
          <p:cNvPr id="1026" name="Picture 2" descr="https://cdn.technologyreview.com/i/images/tracking-bitcoin-behavior.jpg?sw=1180&amp;cx=0&amp;cy=0&amp;cw=2760&amp;ch=1698">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0221" y="2207940"/>
            <a:ext cx="3611677" cy="2219093"/>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7" name="Imagen 6">
            <a:hlinkClick r:id="rId6"/>
          </p:cNvPr>
          <p:cNvPicPr>
            <a:picLocks noChangeAspect="1"/>
          </p:cNvPicPr>
          <p:nvPr/>
        </p:nvPicPr>
        <p:blipFill>
          <a:blip r:embed="rId7"/>
          <a:stretch>
            <a:fillRect/>
          </a:stretch>
        </p:blipFill>
        <p:spPr>
          <a:xfrm>
            <a:off x="4438187" y="1685052"/>
            <a:ext cx="3314028" cy="3874655"/>
          </a:xfrm>
          <a:prstGeom prst="rect">
            <a:avLst/>
          </a:prstGeom>
          <a:effectLst>
            <a:innerShdw blurRad="114300">
              <a:prstClr val="black"/>
            </a:innerShdw>
          </a:effectLst>
        </p:spPr>
      </p:pic>
      <p:sp>
        <p:nvSpPr>
          <p:cNvPr id="8" name="Marcador de contenido 2"/>
          <p:cNvSpPr txBox="1">
            <a:spLocks/>
          </p:cNvSpPr>
          <p:nvPr/>
        </p:nvSpPr>
        <p:spPr>
          <a:xfrm>
            <a:off x="-202114" y="5122893"/>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8"/>
              </a:rPr>
              <a:t>other</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186459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6" name="Título 5"/>
          <p:cNvSpPr>
            <a:spLocks noGrp="1"/>
          </p:cNvSpPr>
          <p:nvPr>
            <p:ph type="title"/>
          </p:nvPr>
        </p:nvSpPr>
        <p:spPr/>
        <p:txBody>
          <a:bodyPr/>
          <a:lstStyle/>
          <a:p>
            <a:endParaRPr lang="es-CO" dirty="0"/>
          </a:p>
        </p:txBody>
      </p:sp>
      <p:pic>
        <p:nvPicPr>
          <p:cNvPr id="2050" name="Picture 2" descr="Resultado de imagen para shenl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72" y="613316"/>
            <a:ext cx="4086787" cy="2860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game of thrones drag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761" y="3474067"/>
            <a:ext cx="3996461" cy="26624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054" name="Picture 6" descr="Resultado de imagen para yu gi oh dragon azu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026" y="2043691"/>
            <a:ext cx="2321370" cy="338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11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pic>
        <p:nvPicPr>
          <p:cNvPr id="3074" name="Picture 2" descr="Resultado de imagen para kali lin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632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Kali</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linux</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3583250"/>
          </a:xfrm>
        </p:spPr>
        <p:txBody>
          <a:bodyPr>
            <a:normAutofit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Debian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Developed</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by</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Offensive</a:t>
            </a:r>
            <a:r>
              <a:rPr lang="es-CO" sz="4400" b="1" dirty="0">
                <a:solidFill>
                  <a:schemeClr val="bg1"/>
                </a:solidFill>
                <a:latin typeface="Berlin Sans FB Demi" panose="020E0802020502020306" pitchFamily="34" charset="0"/>
              </a:rPr>
              <a:t> Security</a:t>
            </a:r>
          </a:p>
          <a:p>
            <a:pPr marL="0" indent="0" algn="ctr">
              <a:buNone/>
            </a:pPr>
            <a:r>
              <a:rPr lang="es-CO" sz="4400" b="1" dirty="0" err="1">
                <a:solidFill>
                  <a:schemeClr val="bg1"/>
                </a:solidFill>
                <a:latin typeface="Berlin Sans FB Demi" panose="020E0802020502020306" pitchFamily="34" charset="0"/>
              </a:rPr>
              <a:t>Version</a:t>
            </a:r>
            <a:r>
              <a:rPr lang="es-CO" sz="4400" b="1" dirty="0">
                <a:solidFill>
                  <a:schemeClr val="bg1"/>
                </a:solidFill>
                <a:latin typeface="Berlin Sans FB Demi" panose="020E0802020502020306" pitchFamily="34" charset="0"/>
              </a:rPr>
              <a:t> 2017.1</a:t>
            </a:r>
          </a:p>
          <a:p>
            <a:pPr marL="0" indent="0" algn="ctr">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8725136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Pentoo</a:t>
            </a:r>
            <a:endParaRPr lang="es-CO" sz="3600" b="1" dirty="0">
              <a:solidFill>
                <a:schemeClr val="bg1"/>
              </a:solidFill>
              <a:latin typeface="Berlin Sans FB Demi" panose="020E0802020502020306" pitchFamily="34" charset="0"/>
            </a:endParaRPr>
          </a:p>
        </p:txBody>
      </p:sp>
      <p:pic>
        <p:nvPicPr>
          <p:cNvPr id="4098" name="Picture 2" descr="Resultado de imagen para pento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848" y="1900602"/>
            <a:ext cx="6115376" cy="3438201"/>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Gentoo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4"/>
              </a:rPr>
              <a:t>Other info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04570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Security </a:t>
            </a:r>
            <a:r>
              <a:rPr lang="es-CO" sz="5400" b="1" dirty="0" err="1">
                <a:solidFill>
                  <a:schemeClr val="bg1"/>
                </a:solidFill>
                <a:latin typeface="Berlin Sans FB Demi" panose="020E0802020502020306" pitchFamily="34" charset="0"/>
              </a:rPr>
              <a:t>Onion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Intrusion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Detection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Network Security</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Log </a:t>
            </a:r>
            <a:r>
              <a:rPr lang="es-CO" sz="4400" b="1" dirty="0" err="1">
                <a:solidFill>
                  <a:schemeClr val="bg1"/>
                </a:solidFill>
                <a:latin typeface="Berlin Sans FB Demi" panose="020E0802020502020306" pitchFamily="34" charset="0"/>
              </a:rPr>
              <a:t>management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5122" name="Picture 2" descr="Resultado de imagen para security onion di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745" y="2284629"/>
            <a:ext cx="4589275" cy="343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030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pic>
        <p:nvPicPr>
          <p:cNvPr id="6146" name="Picture 2" descr="http://www.caine-live.net/caine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7" y="1900602"/>
            <a:ext cx="4902582" cy="35432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Caine</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Digital </a:t>
            </a:r>
            <a:r>
              <a:rPr lang="es-CO" sz="4400" b="1" dirty="0" err="1">
                <a:solidFill>
                  <a:schemeClr val="bg1"/>
                </a:solidFill>
                <a:latin typeface="Berlin Sans FB Demi" panose="020E0802020502020306" pitchFamily="34" charset="0"/>
              </a:rPr>
              <a:t>Forensics</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project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270902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BlackArch</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7170" name="Picture 2" descr="Resultado de imagen para black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11" y="1900602"/>
            <a:ext cx="5836846" cy="276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4273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pic>
        <p:nvPicPr>
          <p:cNvPr id="1026" name="Picture 2" descr="Resultado de imagen para dmitry 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31" y="1774825"/>
            <a:ext cx="5553075" cy="45815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459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50</a:t>
            </a:fld>
            <a:endParaRPr lang="es-CO"/>
          </a:p>
        </p:txBody>
      </p:sp>
      <p:pic>
        <p:nvPicPr>
          <p:cNvPr id="5" name="Imagen 4"/>
          <p:cNvPicPr>
            <a:picLocks noChangeAspect="1"/>
          </p:cNvPicPr>
          <p:nvPr/>
        </p:nvPicPr>
        <p:blipFill>
          <a:blip r:embed="rId2"/>
          <a:stretch>
            <a:fillRect/>
          </a:stretch>
        </p:blipFill>
        <p:spPr>
          <a:xfrm>
            <a:off x="234281" y="1951038"/>
            <a:ext cx="5812121" cy="3892452"/>
          </a:xfrm>
          <a:prstGeom prst="rect">
            <a:avLst/>
          </a:prstGeom>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182904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51</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sz="4400" b="1" dirty="0">
                <a:solidFill>
                  <a:schemeClr val="bg1"/>
                </a:solidFill>
                <a:latin typeface="Berlin Sans FB Demi" panose="020E0802020502020306" pitchFamily="34" charset="0"/>
              </a:rPr>
              <a:t>Hacking físico</a:t>
            </a:r>
          </a:p>
          <a:p>
            <a:pPr algn="ctr"/>
            <a:r>
              <a:rPr lang="es-CO" sz="4400" b="1" dirty="0">
                <a:solidFill>
                  <a:schemeClr val="bg1"/>
                </a:solidFill>
                <a:latin typeface="Berlin Sans FB Demi" panose="020E0802020502020306" pitchFamily="34" charset="0"/>
              </a:rPr>
              <a:t>Acceso a información</a:t>
            </a:r>
          </a:p>
          <a:p>
            <a:pPr algn="ctr"/>
            <a:r>
              <a:rPr lang="es-CO" sz="4400" b="1" dirty="0">
                <a:solidFill>
                  <a:schemeClr val="bg1"/>
                </a:solidFill>
                <a:latin typeface="Berlin Sans FB Demi" panose="020E0802020502020306" pitchFamily="34" charset="0"/>
              </a:rPr>
              <a:t>Actividades que no sean detectadas por los objetivos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Set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Manuales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2052" name="Picture 4" descr="Resultado de imagen para lockpic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13" y="1900602"/>
            <a:ext cx="4357477" cy="29540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6144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3mMYwKkKs"/>
          <p:cNvPicPr>
            <a:picLocks noGrp="1" noRot="1" noChangeAspect="1"/>
          </p:cNvPicPr>
          <p:nvPr>
            <p:ph idx="1"/>
            <a:videoFile r:link="rId1"/>
          </p:nvPr>
        </p:nvPicPr>
        <p:blipFill>
          <a:blip r:embed="rId3"/>
          <a:stretch>
            <a:fillRect/>
          </a:stretch>
        </p:blipFill>
        <p:spPr>
          <a:xfrm>
            <a:off x="1716578" y="1794626"/>
            <a:ext cx="8758843" cy="492684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52</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733594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Organicemos la información</a:t>
            </a:r>
            <a:endParaRPr lang="es-CO" sz="3600" b="1" dirty="0">
              <a:solidFill>
                <a:schemeClr val="bg1"/>
              </a:solidFill>
              <a:latin typeface="Berlin Sans FB Demi" panose="020E0802020502020306" pitchFamily="34" charset="0"/>
            </a:endParaRPr>
          </a:p>
        </p:txBody>
      </p:sp>
      <p:pic>
        <p:nvPicPr>
          <p:cNvPr id="3074" name="Picture 2" descr="http://keepnote.org/images/screenshot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21" y="2119746"/>
            <a:ext cx="5247179" cy="3608775"/>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1737984" y="1534971"/>
            <a:ext cx="1920719" cy="584775"/>
          </a:xfrm>
          <a:prstGeom prst="rect">
            <a:avLst/>
          </a:prstGeom>
        </p:spPr>
        <p:txBody>
          <a:bodyPr wrap="none">
            <a:spAutoFit/>
          </a:bodyPr>
          <a:lstStyle/>
          <a:p>
            <a:r>
              <a:rPr lang="es-CO" sz="3200" b="1" dirty="0" err="1">
                <a:solidFill>
                  <a:schemeClr val="bg1"/>
                </a:solidFill>
                <a:latin typeface="Berlin Sans FB Demi" panose="020E0802020502020306" pitchFamily="34" charset="0"/>
              </a:rPr>
              <a:t>Keepnote</a:t>
            </a:r>
            <a:endParaRPr lang="es-CO" sz="3200" dirty="0"/>
          </a:p>
        </p:txBody>
      </p:sp>
      <p:pic>
        <p:nvPicPr>
          <p:cNvPr id="3076" name="Picture 4" descr="Image result for dradis information shari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8190" y="1987252"/>
            <a:ext cx="6469782" cy="35814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7882721" y="1534971"/>
            <a:ext cx="1479892" cy="584775"/>
          </a:xfrm>
          <a:prstGeom prst="rect">
            <a:avLst/>
          </a:prstGeom>
        </p:spPr>
        <p:txBody>
          <a:bodyPr wrap="none">
            <a:spAutoFit/>
          </a:bodyPr>
          <a:lstStyle/>
          <a:p>
            <a:r>
              <a:rPr lang="es-CO" sz="3200" b="1" dirty="0" err="1">
                <a:solidFill>
                  <a:schemeClr val="bg1"/>
                </a:solidFill>
                <a:latin typeface="Berlin Sans FB Demi" panose="020E0802020502020306" pitchFamily="34" charset="0"/>
              </a:rPr>
              <a:t>Dradis</a:t>
            </a:r>
            <a:r>
              <a:rPr lang="es-CO" sz="3200" b="1" dirty="0">
                <a:solidFill>
                  <a:schemeClr val="bg1"/>
                </a:solidFill>
                <a:latin typeface="Berlin Sans FB Demi" panose="020E0802020502020306" pitchFamily="34" charset="0"/>
              </a:rPr>
              <a:t> </a:t>
            </a:r>
            <a:endParaRPr lang="es-CO" sz="3200" dirty="0"/>
          </a:p>
        </p:txBody>
      </p:sp>
    </p:spTree>
    <p:extLst>
      <p:ext uri="{BB962C8B-B14F-4D97-AF65-F5344CB8AC3E}">
        <p14:creationId xmlns:p14="http://schemas.microsoft.com/office/powerpoint/2010/main" val="701761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55</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914</TotalTime>
  <Words>641</Words>
  <Application>Microsoft Office PowerPoint</Application>
  <PresentationFormat>Panorámica</PresentationFormat>
  <Paragraphs>220</Paragraphs>
  <Slides>55</Slides>
  <Notes>0</Notes>
  <HiddenSlides>0</HiddenSlides>
  <MMClips>7</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55</vt:i4>
      </vt:variant>
    </vt:vector>
  </HeadingPairs>
  <TitlesOfParts>
    <vt:vector size="60" baseType="lpstr">
      <vt:lpstr>Arial</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93</cp:revision>
  <dcterms:created xsi:type="dcterms:W3CDTF">2017-09-04T21:29:19Z</dcterms:created>
  <dcterms:modified xsi:type="dcterms:W3CDTF">2018-02-20T04:32:44Z</dcterms:modified>
</cp:coreProperties>
</file>